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047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Постановка задачи классификации и требования к обучающей выборке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Малахова Елизавета 22.Б-01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77347"/>
            <a:ext cx="93897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Что такое задача классификации?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30360"/>
            <a:ext cx="62447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Классификация - это разделение объектов на заранее определенные классы. Например, отнести фотографии к категориям: "кошка", "собака", "птица". Или отделить спам от не-спама. У нас есть множество объектов X и множество </a:t>
            </a:r>
            <a:r>
              <a:rPr lang="en-US" sz="2000" kern="0" spc="-36" dirty="0" err="1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классов</a:t>
            </a: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Ү</a:t>
            </a:r>
            <a:r>
              <a:rPr lang="ru-RU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.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Цель – построить алгоритм, который сможет приблизить функцию f на основе обучающей выборки 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725829"/>
            <a:ext cx="6244709" cy="2571274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1981438"/>
            <a:ext cx="6244709" cy="427267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2291237" y="7123814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58857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Типы классификации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35260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E5E0D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Бинарная классификация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Всего два класса, например, "да/нет", "0/1", "спам/не спам". Это самый простой, но очень распространенный вид классификации.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45005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E5E0D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Многоклассовая классификация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 этом случае классов три и более. Примеры: распознавание цифр, классификация видов цветов.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291237" y="7363183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2711" y="744736"/>
            <a:ext cx="5234464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800" b="1" kern="0" spc="-12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Матрица ошибок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32711" y="1948458"/>
            <a:ext cx="12851011" cy="10051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00" kern="0" spc="-33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Для оценки качества работы алгоритмов классификации используется матрица ошибок. Она показывает, насколько хорошо модель классифицирует объекты по классам. В матрице ошибок мы выделяем 4 типа исходов: True Positive (TP), False Positive (FP), True Negative (TN), False Negative (FN). В разных задачах ошибки FP и FN могут иметь разную "цену".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984" y="3424595"/>
            <a:ext cx="5234464" cy="34896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46678" y="6914198"/>
            <a:ext cx="12851011" cy="335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2291237" y="7123814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653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Метрики качества классификации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42304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Accuracy (точность): (TP + TN) / (TP + TN + FP + FN). Проста, но не всегда информативна.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6280190" y="42281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Precision (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точность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): TP / (TP + FP).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Важна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,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когда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мы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хотим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минимизировать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ложноположительные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</a:t>
            </a:r>
            <a:r>
              <a:rPr lang="en-US" sz="2000" kern="0" spc="-36" dirty="0" err="1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ошибки</a:t>
            </a:r>
            <a:r>
              <a:rPr lang="en-US" sz="2000" kern="0" spc="-36" dirty="0" smtClean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 (FP).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280190" y="50332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Recall (полнота): TP / (TP + FN). Важна, когда мы хотим минимизировать ложноотрицательные ошибки (FN).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280190" y="583834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F1-score (F-мера): 2 * (precision * recall) / (precision + recall). Дает сбалансированную оценку качества.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291237" y="7123814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4439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Требования к обучающей выборке: </a:t>
            </a:r>
            <a:endParaRPr lang="en-US" sz="4800" b="1" kern="0" spc="-134" dirty="0" smtClean="0">
              <a:solidFill>
                <a:srgbClr val="FFFFFF"/>
              </a:solidFill>
              <a:latin typeface="Times New Roman" panose="02020603050405020304" pitchFamily="18" charset="0"/>
              <a:ea typeface="Inter Bold" pitchFamily="34" charset="-122"/>
              <a:cs typeface="Times New Roman" panose="02020603050405020304" pitchFamily="18" charset="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 err="1" smtClean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Разметка</a:t>
            </a:r>
            <a:r>
              <a:rPr lang="en-US" sz="4800" b="1" kern="0" spc="-134" dirty="0" smtClean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 </a:t>
            </a: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данных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806184"/>
            <a:ext cx="624470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Качество обучающих данных – это ключевой фактор успеха. Первое и самое важное требование – это качественная разметка данных (labeling). Каждый объект выборки должен иметь достоверную метку класса. Метки должны быть последовательными и непротиворечивыми. Для решения проблем применяют несколько разметчиков и автоматическую проверку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857262"/>
            <a:ext cx="6244709" cy="427267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418828" y="7378995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9515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Требования к обучающей выборке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4089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E5E0D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Репрезентативность выборки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Выборка должна отражать реальное распределение данных. Избегать сильного дисбаланса классов. Выборка должна включать все возможные варианты объектов.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E5E0D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Объем данных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Достаточный объем данных для обучения модели. Недостаток данных может привести к переобучению. При нехватке данных применяют аугментацию данных.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12174279" y="7442791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39604"/>
            <a:ext cx="963310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Требования к обучающей выборке 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02011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108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E5E0D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Качество данных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501289"/>
            <a:ext cx="63512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Данные должны быть чистыми и без шума. Основные проблемы: шум в данных, пропущенные значения, избыточность признаков.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1802011"/>
            <a:ext cx="6351389" cy="392537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85221" y="6010870"/>
            <a:ext cx="40481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kern="0" spc="-67" dirty="0">
                <a:solidFill>
                  <a:srgbClr val="E5E0D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Дополнительные требования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485221" y="6501289"/>
            <a:ext cx="63513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Временная согласованность и юридические ограничения при работе с персональными и медицинскими данными.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208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kern="0" spc="-134" dirty="0">
                <a:solidFill>
                  <a:srgbClr val="FFFFFF"/>
                </a:solidFill>
                <a:latin typeface="Times New Roman" panose="02020603050405020304" pitchFamily="18" charset="0"/>
                <a:ea typeface="Inter Bold" pitchFamily="34" charset="-122"/>
                <a:cs typeface="Times New Roman" panose="02020603050405020304" pitchFamily="18" charset="0"/>
              </a:rPr>
              <a:t>Заключение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506652"/>
            <a:ext cx="1270265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000" kern="0" spc="-36" dirty="0">
                <a:solidFill>
                  <a:srgbClr val="E5E0DF"/>
                </a:solidFill>
                <a:latin typeface="Times New Roman" panose="02020603050405020304" pitchFamily="18" charset="0"/>
                <a:ea typeface="Inter" pitchFamily="34" charset="-122"/>
                <a:cs typeface="Times New Roman" panose="02020603050405020304" pitchFamily="18" charset="0"/>
              </a:rPr>
              <a:t>Задача классификации – это важная задача машинного обучения. Для построения эффективной модели необходимо обеспечить высокое качество разметки данных, репрезентативность выборки, достаточный объем данных и чистоту данных. Соблюдение этих требований – залог успеха в решении задач классификации.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2099851" y="7272670"/>
            <a:ext cx="2456121" cy="1190846"/>
          </a:xfrm>
          <a:prstGeom prst="rect">
            <a:avLst/>
          </a:prstGeom>
          <a:solidFill>
            <a:srgbClr val="2725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482</Words>
  <Application>Microsoft Office PowerPoint</Application>
  <PresentationFormat>Произвольный</PresentationFormat>
  <Paragraphs>40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5" baseType="lpstr">
      <vt:lpstr>Arial</vt:lpstr>
      <vt:lpstr>Calibri</vt:lpstr>
      <vt:lpstr>Inter</vt:lpstr>
      <vt:lpstr>Inter Bold</vt:lpstr>
      <vt:lpstr>Times New Roman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Малахова Елизавета Александровна</cp:lastModifiedBy>
  <cp:revision>18</cp:revision>
  <dcterms:created xsi:type="dcterms:W3CDTF">2025-04-09T13:56:05Z</dcterms:created>
  <dcterms:modified xsi:type="dcterms:W3CDTF">2025-04-11T21:06:35Z</dcterms:modified>
</cp:coreProperties>
</file>